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4" r:id="rId3"/>
    <p:sldId id="305" r:id="rId4"/>
    <p:sldId id="307" r:id="rId5"/>
    <p:sldId id="308" r:id="rId6"/>
    <p:sldId id="272" r:id="rId7"/>
    <p:sldId id="290" r:id="rId8"/>
    <p:sldId id="310" r:id="rId9"/>
    <p:sldId id="291" r:id="rId10"/>
    <p:sldId id="302" r:id="rId11"/>
    <p:sldId id="303" r:id="rId12"/>
    <p:sldId id="309" r:id="rId13"/>
    <p:sldId id="292" r:id="rId14"/>
    <p:sldId id="293" r:id="rId15"/>
    <p:sldId id="280" r:id="rId16"/>
    <p:sldId id="264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762" autoAdjust="0"/>
    <p:restoredTop sz="94660"/>
  </p:normalViewPr>
  <p:slideViewPr>
    <p:cSldViewPr>
      <p:cViewPr>
        <p:scale>
          <a:sx n="60" d="100"/>
          <a:sy n="60" d="100"/>
        </p:scale>
        <p:origin x="-522" y="-19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3375" y="-106367"/>
            <a:ext cx="8229600" cy="135676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Проблемы</a:t>
            </a:r>
            <a:b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современного 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детства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27848" y="1597539"/>
            <a:ext cx="7464152" cy="468052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/>
                <a:ea typeface="Times New Roman"/>
              </a:rPr>
              <a:t>   </a:t>
            </a:r>
            <a:r>
              <a:rPr lang="ru-RU" sz="3600" dirty="0" smtClean="0">
                <a:latin typeface="Times New Roman"/>
                <a:ea typeface="Times New Roman"/>
              </a:rPr>
              <a:t>дефицит </a:t>
            </a:r>
            <a:r>
              <a:rPr lang="ru-RU" sz="3600" dirty="0">
                <a:latin typeface="Times New Roman"/>
                <a:ea typeface="Times New Roman"/>
              </a:rPr>
              <a:t>живого общения в  эпоху </a:t>
            </a:r>
            <a:r>
              <a:rPr lang="ru-RU" sz="3600" dirty="0" smtClean="0">
                <a:latin typeface="Times New Roman"/>
                <a:ea typeface="Times New Roman"/>
              </a:rPr>
              <a:t>       гаджетов</a:t>
            </a:r>
            <a:r>
              <a:rPr lang="ru-RU" sz="3600" dirty="0">
                <a:latin typeface="Times New Roman"/>
                <a:ea typeface="Times New Roman"/>
              </a:rPr>
              <a:t>,</a:t>
            </a:r>
          </a:p>
          <a:p>
            <a:pPr marL="0" indent="0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3600" dirty="0">
                <a:latin typeface="Times New Roman"/>
                <a:ea typeface="Times New Roman"/>
              </a:rPr>
              <a:t> </a:t>
            </a:r>
            <a:r>
              <a:rPr lang="ru-RU" sz="3600" dirty="0" smtClean="0">
                <a:latin typeface="Times New Roman"/>
                <a:ea typeface="Times New Roman"/>
              </a:rPr>
              <a:t>  влияние </a:t>
            </a:r>
            <a:r>
              <a:rPr lang="ru-RU" sz="3600" dirty="0">
                <a:latin typeface="Times New Roman"/>
                <a:ea typeface="Times New Roman"/>
              </a:rPr>
              <a:t>экранной среды, </a:t>
            </a:r>
          </a:p>
          <a:p>
            <a:pPr marL="0" indent="0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3600" dirty="0">
                <a:latin typeface="Times New Roman"/>
                <a:ea typeface="Times New Roman"/>
              </a:rPr>
              <a:t> </a:t>
            </a:r>
            <a:r>
              <a:rPr lang="ru-RU" sz="3600" dirty="0" smtClean="0">
                <a:latin typeface="Times New Roman"/>
                <a:ea typeface="Times New Roman"/>
              </a:rPr>
              <a:t> </a:t>
            </a:r>
            <a:r>
              <a:rPr lang="ru-RU" sz="3600" dirty="0">
                <a:latin typeface="Times New Roman"/>
                <a:ea typeface="Times New Roman"/>
              </a:rPr>
              <a:t> </a:t>
            </a:r>
            <a:r>
              <a:rPr lang="ru-RU" sz="3600" dirty="0" smtClean="0">
                <a:latin typeface="Times New Roman"/>
                <a:ea typeface="Times New Roman"/>
              </a:rPr>
              <a:t>нехватка </a:t>
            </a:r>
            <a:r>
              <a:rPr lang="ru-RU" sz="3600" dirty="0">
                <a:latin typeface="Times New Roman"/>
                <a:ea typeface="Times New Roman"/>
              </a:rPr>
              <a:t>времени у родителей из-за работы, </a:t>
            </a:r>
          </a:p>
          <a:p>
            <a:pPr marL="0" indent="0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3600" dirty="0">
                <a:latin typeface="Times New Roman"/>
                <a:ea typeface="Times New Roman"/>
              </a:rPr>
              <a:t> </a:t>
            </a:r>
            <a:r>
              <a:rPr lang="ru-RU" sz="3600" dirty="0" smtClean="0">
                <a:latin typeface="Times New Roman"/>
                <a:ea typeface="Times New Roman"/>
              </a:rPr>
              <a:t>  слабое  </a:t>
            </a:r>
            <a:r>
              <a:rPr lang="ru-RU" sz="3600" dirty="0">
                <a:latin typeface="Times New Roman"/>
                <a:ea typeface="Times New Roman"/>
              </a:rPr>
              <a:t>соматическое здоровье ребёнка. 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1196752"/>
            <a:ext cx="4296189" cy="5482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551198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044" r="93677">
                        <a14:foregroundMark x1="3279" y1="35000" x2="25293" y2="37500"/>
                        <a14:foregroundMark x1="75410" y1="38125" x2="91803" y2="36563"/>
                        <a14:foregroundMark x1="91803" y1="36563" x2="93677" y2="36563"/>
                        <a14:foregroundMark x1="75176" y1="44063" x2="84075" y2="44375"/>
                        <a14:foregroundMark x1="84075" y1="44375" x2="90164" y2="41250"/>
                        <a14:foregroundMark x1="90164" y1="41250" x2="91569" y2="38750"/>
                        <a14:foregroundMark x1="55269" y1="42188" x2="37471" y2="43125"/>
                        <a14:foregroundMark x1="40984" y1="70000" x2="23185" y2="68438"/>
                        <a14:foregroundMark x1="3044" y1="35000" x2="3279" y2="47813"/>
                        <a14:foregroundMark x1="42623" y1="35313" x2="54333" y2="34375"/>
                        <a14:foregroundMark x1="54333" y1="34375" x2="57611" y2="34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04" t="25075" r="2100" b="17034"/>
          <a:stretch/>
        </p:blipFill>
        <p:spPr bwMode="auto">
          <a:xfrm>
            <a:off x="2279576" y="1772816"/>
            <a:ext cx="8424936" cy="3721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943FA21-4E89-4921-B1DD-594C18D10F5B}"/>
              </a:ext>
            </a:extLst>
          </p:cNvPr>
          <p:cNvSpPr txBox="1"/>
          <p:nvPr/>
        </p:nvSpPr>
        <p:spPr>
          <a:xfrm>
            <a:off x="1199456" y="332656"/>
            <a:ext cx="104411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Образовательные области </a:t>
            </a:r>
          </a:p>
          <a:p>
            <a:pPr algn="ctr"/>
            <a:r>
              <a:rPr lang="ru-RU" sz="4000" b="1" dirty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 в ФГОС ДО</a:t>
            </a:r>
          </a:p>
        </p:txBody>
      </p:sp>
    </p:spTree>
    <p:extLst>
      <p:ext uri="{BB962C8B-B14F-4D97-AF65-F5344CB8AC3E}">
        <p14:creationId xmlns:p14="http://schemas.microsoft.com/office/powerpoint/2010/main" val="99725261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63352" y="116632"/>
            <a:ext cx="11737304" cy="6552728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4000" b="1" dirty="0" smtClean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Наталья </a:t>
            </a:r>
            <a:r>
              <a:rPr lang="ru-RU" sz="4000" b="1" dirty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Валентиновна </a:t>
            </a:r>
            <a:r>
              <a:rPr lang="ru-RU" sz="4000" b="1" dirty="0" err="1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Нищева</a:t>
            </a:r>
            <a:r>
              <a:rPr lang="ru-RU" sz="4000" dirty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 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преподаватель кафедры логопедии института специальной педагогики и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704" y="1684326"/>
            <a:ext cx="5138537" cy="51385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93793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Компьютер ДС36\Рабочий стол\Фото 16\2\IMG_20260317_15233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764704"/>
            <a:ext cx="7399829" cy="55446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4144000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82888" y="188640"/>
            <a:ext cx="10009112" cy="64807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4000" b="1" dirty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Задачи:</a:t>
            </a:r>
            <a:r>
              <a:rPr lang="ru-RU" sz="3200" b="1" dirty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Обучающие:</a:t>
            </a:r>
          </a:p>
          <a:p>
            <a:pPr lvl="0" algn="just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Формировать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 звукового анализа слов;</a:t>
            </a:r>
          </a:p>
          <a:p>
            <a:pPr lvl="0" algn="just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Закреплять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дифференцировать гласные и согласные звуки;</a:t>
            </a:r>
          </a:p>
          <a:p>
            <a:pPr lvl="0" algn="just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Формировать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 различения согласных звуков по признакам: глухой-звонкий, твёрдый мягкий;</a:t>
            </a:r>
          </a:p>
          <a:p>
            <a:pPr lvl="0" algn="just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Формировать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 слогового анализа;</a:t>
            </a:r>
          </a:p>
          <a:p>
            <a:pPr algn="just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Формировать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 чтения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algn="just">
              <a:buNone/>
            </a:pP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Documents and Settings\Компьютер ДС36\Рабочий стол\Фото 16\2\IMG_20260317_1521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960" y="10721586"/>
            <a:ext cx="2520280" cy="333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74955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5821" y="184804"/>
            <a:ext cx="9937104" cy="6673196"/>
          </a:xfrm>
        </p:spPr>
        <p:txBody>
          <a:bodyPr>
            <a:noAutofit/>
          </a:bodyPr>
          <a:lstStyle/>
          <a:p>
            <a:pPr marL="0" indent="0">
              <a:buClrTx/>
              <a:buNone/>
            </a:pP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Tx/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Развивающие: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Развивать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зрительное и слуховое внимание, восприятие, мышление, память, речь;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Развивать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фонематические процессы: восприятие, представления;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Стимулировать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познавательный интерес к речевой деятельности;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Развивать 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 общения и связную речь;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Развивать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мелкую моторику рук;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Расширять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словарный запас.</a:t>
            </a:r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78786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75620" y="260648"/>
            <a:ext cx="9109012" cy="633670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3200" b="1" dirty="0" smtClean="0"/>
          </a:p>
          <a:p>
            <a:pPr marL="0" indent="0">
              <a:buNone/>
            </a:pPr>
            <a:r>
              <a:rPr lang="ru-RU" sz="3200" b="1" dirty="0" smtClean="0"/>
              <a:t>Воспитательные</a:t>
            </a:r>
            <a:r>
              <a:rPr lang="ru-RU" sz="3200" b="1" dirty="0"/>
              <a:t>: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Воспитывать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 самоконтроля и усидчивости;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Формировать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слушать и слышать инструкцию, действовать по образцу.</a:t>
            </a:r>
          </a:p>
          <a:p>
            <a:pPr marL="0" indent="0">
              <a:buNone/>
            </a:pPr>
            <a:endParaRPr lang="ru-RU" sz="3200" dirty="0">
              <a:solidFill>
                <a:srgbClr val="002060"/>
              </a:solidFill>
              <a:effectLst>
                <a:glow rad="1016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82027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91544" y="116632"/>
            <a:ext cx="9793088" cy="653421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dirty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Дидактические игры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«Составь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слово»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«Прочитай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слово»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«Молоточком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постучи, слово на слоги раздели»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«Поставь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ударение»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«Составь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схему»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«Найди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звука»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«Составь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предложение»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«Буква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потерялась»</a:t>
            </a:r>
          </a:p>
          <a:p>
            <a:endParaRPr lang="ru-RU" dirty="0"/>
          </a:p>
          <a:p>
            <a:endParaRPr lang="ru-RU" dirty="0"/>
          </a:p>
          <a:p>
            <a:endParaRPr lang="ru-RU" b="1" dirty="0"/>
          </a:p>
          <a:p>
            <a:endParaRPr lang="ru-RU" dirty="0"/>
          </a:p>
          <a:p>
            <a:endParaRPr lang="ru-RU" dirty="0"/>
          </a:p>
          <a:p>
            <a:pPr lv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algn="just">
              <a:buNone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Documents and Settings\Компьютер ДС36\Рабочий стол\Фото 16\1\IMG_20260316_1025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53" y="2564904"/>
            <a:ext cx="5508401" cy="41313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08786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3352" y="-99392"/>
            <a:ext cx="11737304" cy="695739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200" b="1" dirty="0" smtClean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          «Молоточком постучи»                    </a:t>
            </a:r>
            <a:r>
              <a:rPr lang="ru-RU" sz="3200" b="1" i="1" dirty="0" smtClean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«</a:t>
            </a:r>
            <a:r>
              <a:rPr lang="ru-RU" sz="3200" b="1" dirty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Прочитай слово»</a:t>
            </a:r>
          </a:p>
          <a:p>
            <a:pPr marL="0" indent="0">
              <a:buNone/>
            </a:pPr>
            <a:endParaRPr lang="ru-RU" sz="2000" dirty="0">
              <a:solidFill>
                <a:srgbClr val="000099"/>
              </a:solidFill>
              <a:latin typeface="Merriweather Bold" panose="02060503050406030704" pitchFamily="18" charset="-52"/>
              <a:ea typeface="Merriweather Bold" panose="02060503050406030704" pitchFamily="18" charset="-52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000099"/>
              </a:solidFill>
              <a:latin typeface="Merriweather Bold" panose="02060503050406030704" pitchFamily="18" charset="-52"/>
              <a:ea typeface="Merriweather Bold" panose="02060503050406030704" pitchFamily="18" charset="-52"/>
            </a:endParaRPr>
          </a:p>
          <a:p>
            <a:endParaRPr lang="ru-RU" sz="2000" dirty="0">
              <a:solidFill>
                <a:srgbClr val="000099"/>
              </a:solidFill>
              <a:latin typeface="Merriweather Bold" panose="02060503050406030704" pitchFamily="18" charset="-52"/>
              <a:ea typeface="Merriweather Bold" panose="02060503050406030704" pitchFamily="18" charset="-52"/>
            </a:endParaRPr>
          </a:p>
          <a:p>
            <a:endParaRPr lang="ru-RU" sz="2000" dirty="0">
              <a:solidFill>
                <a:srgbClr val="000099"/>
              </a:solidFill>
              <a:latin typeface="Merriweather Bold" panose="02060503050406030704" pitchFamily="18" charset="-52"/>
              <a:ea typeface="Merriweather Bold" panose="02060503050406030704" pitchFamily="18" charset="-52"/>
            </a:endParaRPr>
          </a:p>
          <a:p>
            <a:endParaRPr lang="ru-RU" sz="2000" dirty="0">
              <a:solidFill>
                <a:srgbClr val="000099"/>
              </a:solidFill>
              <a:latin typeface="Merriweather Bold" panose="02060503050406030704" pitchFamily="18" charset="-52"/>
              <a:ea typeface="Merriweather Bold" panose="02060503050406030704" pitchFamily="18" charset="-52"/>
            </a:endParaRPr>
          </a:p>
          <a:p>
            <a:endParaRPr lang="ru-RU" sz="2000" dirty="0">
              <a:solidFill>
                <a:srgbClr val="000099"/>
              </a:solidFill>
              <a:latin typeface="Merriweather Bold" panose="02060503050406030704" pitchFamily="18" charset="-52"/>
              <a:ea typeface="Merriweather Bold" panose="02060503050406030704" pitchFamily="18" charset="-52"/>
            </a:endParaRPr>
          </a:p>
          <a:p>
            <a:pPr marL="0" indent="0">
              <a:buNone/>
            </a:pPr>
            <a:endParaRPr lang="ru-RU" sz="2000" dirty="0" smtClean="0">
              <a:solidFill>
                <a:srgbClr val="000099"/>
              </a:solidFill>
              <a:latin typeface="Merriweather Bold" panose="02060503050406030704" pitchFamily="18" charset="-52"/>
              <a:ea typeface="Merriweather Bold" panose="02060503050406030704" pitchFamily="18" charset="-52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dirty="0" smtClean="0">
                <a:solidFill>
                  <a:srgbClr val="000099"/>
                </a:solidFill>
                <a:latin typeface="Merriweather Bold" panose="02060503050406030704" pitchFamily="18" charset="-52"/>
                <a:ea typeface="Merriweather Bold" panose="02060503050406030704" pitchFamily="18" charset="-52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0099"/>
                </a:solidFill>
                <a:latin typeface="Merriweather Bold" panose="02060503050406030704" pitchFamily="18" charset="-52"/>
                <a:ea typeface="Merriweather Bold" panose="02060503050406030704" pitchFamily="18" charset="-52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0099"/>
                </a:solidFill>
                <a:latin typeface="Merriweather Bold" panose="02060503050406030704" pitchFamily="18" charset="-52"/>
                <a:ea typeface="Merriweather Bold" panose="02060503050406030704" pitchFamily="18" charset="-52"/>
                <a:cs typeface="Times New Roman" panose="02020603050405020304" pitchFamily="18" charset="0"/>
              </a:rPr>
              <a:t>   </a:t>
            </a:r>
            <a:r>
              <a:rPr lang="ru-RU" sz="3200" dirty="0" smtClean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«</a:t>
            </a:r>
            <a:r>
              <a:rPr lang="ru-RU" sz="3200" b="1" dirty="0" smtClean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Составь слово»               </a:t>
            </a:r>
            <a:endParaRPr lang="ru-RU" sz="2000" b="1" dirty="0">
              <a:solidFill>
                <a:srgbClr val="000099"/>
              </a:solidFill>
              <a:latin typeface="Merriweather Bold" panose="02060503050406030704" pitchFamily="18" charset="-52"/>
              <a:ea typeface="Merriweather Bold" panose="02060503050406030704" pitchFamily="18" charset="-52"/>
              <a:cs typeface="Times New Roman" panose="02020603050405020304" pitchFamily="18" charset="0"/>
            </a:endParaRPr>
          </a:p>
          <a:p>
            <a:pPr lvl="0"/>
            <a:endParaRPr lang="ru-RU" sz="2000" b="1" dirty="0">
              <a:solidFill>
                <a:srgbClr val="000099"/>
              </a:solidFill>
              <a:latin typeface="Merriweather Bold" panose="02060503050406030704" pitchFamily="18" charset="-52"/>
              <a:ea typeface="Merriweather Bold" panose="02060503050406030704" pitchFamily="18" charset="-52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algn="just">
              <a:buNone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Documents and Settings\Компьютер ДС36\Рабочий стол\Фото 16\2\IMG_20260317_1542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56" y="3891762"/>
            <a:ext cx="3170031" cy="2880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Компьютер ДС36\Рабочий стол\Фото 16\1\IMG_20260316_0951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128" y="571035"/>
            <a:ext cx="4538837" cy="28652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Documents and Settings\Компьютер ДС36\Рабочий стол\Фото 16\2\IMG_20260317_15435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6" y="571035"/>
            <a:ext cx="4896544" cy="27700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77915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9336" y="-243408"/>
            <a:ext cx="12072664" cy="691276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32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«</a:t>
            </a:r>
            <a:r>
              <a:rPr lang="ru-RU" sz="3200" b="1" dirty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Составь схему»  </a:t>
            </a:r>
            <a:r>
              <a:rPr lang="ru-RU" sz="3200" b="1" dirty="0" smtClean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«Найди место звука</a:t>
            </a:r>
            <a:r>
              <a:rPr lang="ru-RU" sz="3200" b="1" dirty="0" smtClean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»    «Поставь ударение» </a:t>
            </a:r>
            <a:endParaRPr lang="ru-RU" sz="3200" b="1" dirty="0">
              <a:latin typeface="Times New Roman" panose="02020603050405020304" pitchFamily="18" charset="0"/>
              <a:ea typeface="Merriweather Bold" panose="02060503050406030704" pitchFamily="18" charset="-52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00099"/>
              </a:solidFill>
              <a:latin typeface="Merriweather Bold" panose="02060503050406030704" pitchFamily="18" charset="-52"/>
              <a:ea typeface="Merriweather Bold" panose="02060503050406030704" pitchFamily="18" charset="-52"/>
            </a:endParaRPr>
          </a:p>
          <a:p>
            <a:endParaRPr lang="ru-RU" sz="2000" b="1" dirty="0">
              <a:solidFill>
                <a:srgbClr val="000099"/>
              </a:solidFill>
              <a:latin typeface="Merriweather Bold" panose="02060503050406030704" pitchFamily="18" charset="-52"/>
              <a:ea typeface="Merriweather Bold" panose="02060503050406030704" pitchFamily="18" charset="-52"/>
            </a:endParaRPr>
          </a:p>
          <a:p>
            <a:endParaRPr lang="ru-RU" sz="2000" b="1" dirty="0">
              <a:solidFill>
                <a:srgbClr val="000099"/>
              </a:solidFill>
              <a:latin typeface="Merriweather Bold" panose="02060503050406030704" pitchFamily="18" charset="-52"/>
              <a:ea typeface="Merriweather Bold" panose="02060503050406030704" pitchFamily="18" charset="-52"/>
            </a:endParaRPr>
          </a:p>
          <a:p>
            <a:endParaRPr lang="ru-RU" sz="2000" b="1" dirty="0">
              <a:solidFill>
                <a:srgbClr val="000099"/>
              </a:solidFill>
              <a:latin typeface="Merriweather Bold" panose="02060503050406030704" pitchFamily="18" charset="-52"/>
              <a:ea typeface="Merriweather Bold" panose="02060503050406030704" pitchFamily="18" charset="-52"/>
            </a:endParaRPr>
          </a:p>
          <a:p>
            <a:endParaRPr lang="ru-RU" sz="2000" b="1" dirty="0">
              <a:solidFill>
                <a:srgbClr val="000099"/>
              </a:solidFill>
              <a:latin typeface="Merriweather Bold" panose="02060503050406030704" pitchFamily="18" charset="-52"/>
              <a:ea typeface="Merriweather Bold" panose="02060503050406030704" pitchFamily="18" charset="-52"/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rgbClr val="000099"/>
                </a:solidFill>
                <a:latin typeface="Merriweather Bold" panose="02060503050406030704" pitchFamily="18" charset="-52"/>
                <a:ea typeface="Merriweather Bold" panose="02060503050406030704" pitchFamily="18" charset="-52"/>
              </a:rPr>
              <a:t>     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0099"/>
                </a:solidFill>
                <a:latin typeface="Merriweather Bold" panose="02060503050406030704" pitchFamily="18" charset="-52"/>
                <a:ea typeface="Merriweather Bold" panose="02060503050406030704" pitchFamily="18" charset="-52"/>
              </a:rPr>
              <a:t>             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        «Составь предложение»    </a:t>
            </a:r>
            <a:r>
              <a:rPr lang="ru-RU" sz="3200" b="1" dirty="0" smtClean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    </a:t>
            </a:r>
            <a:r>
              <a:rPr lang="ru-RU" sz="3200" b="1" dirty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«Буква потерялась»</a:t>
            </a:r>
          </a:p>
          <a:p>
            <a:pPr lvl="0"/>
            <a:endParaRPr lang="ru-RU" sz="2000" b="1" dirty="0">
              <a:solidFill>
                <a:srgbClr val="0000CC"/>
              </a:solidFill>
              <a:latin typeface="Merriweather Bold" panose="02060503050406030704" pitchFamily="18" charset="-52"/>
              <a:ea typeface="Merriweather Bold" panose="02060503050406030704" pitchFamily="18" charset="-52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algn="just">
              <a:buNone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Documents and Settings\Компьютер ДС36\Рабочий стол\Фото 16\1\IMG_20260316_1005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8" y="1082192"/>
            <a:ext cx="3092214" cy="23191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Documents and Settings\Компьютер ДС36\Рабочий стол\Фото 16\1\IMG_20260316_1006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784" y="1082193"/>
            <a:ext cx="3092214" cy="23191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Documents and Settings\Компьютер ДС36\Рабочий стол\Фото 16\2\IMG_20260317_15393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297" y="4138254"/>
            <a:ext cx="3569901" cy="24693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Documents and Settings\Компьютер ДС36\Рабочий стол\Фото 16\1\IMG_20260316_10272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980" y="4138254"/>
            <a:ext cx="3535172" cy="25433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248" y="908721"/>
            <a:ext cx="2736304" cy="2681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671183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FE176D66-182B-4569-8B8A-AC387A27F80F}"/>
              </a:ext>
            </a:extLst>
          </p:cNvPr>
          <p:cNvSpPr/>
          <p:nvPr/>
        </p:nvSpPr>
        <p:spPr>
          <a:xfrm>
            <a:off x="2459596" y="260648"/>
            <a:ext cx="7272808" cy="6408712"/>
          </a:xfrm>
          <a:prstGeom prst="roundRect">
            <a:avLst/>
          </a:prstGeom>
          <a:solidFill>
            <a:schemeClr val="bg1">
              <a:alpha val="76000"/>
            </a:schemeClr>
          </a:solidFill>
          <a:ln>
            <a:noFill/>
          </a:ln>
          <a:effectLst>
            <a:glow>
              <a:schemeClr val="accent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1024" y="-125034"/>
            <a:ext cx="6984776" cy="77136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Практическая значимость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7568" y="620688"/>
            <a:ext cx="7992888" cy="623731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Игра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помогает развивать определённые навыки, сделать обучение для ребёнка занимательным и интересным, наглядным и увлекательным.</a:t>
            </a:r>
          </a:p>
          <a:p>
            <a:pPr marL="0" indent="0" algn="just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Использование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  по обучению грамоте у дошкольников помогает сформировать грамматически правильную речь, лексически богатую и фонетически чёткую - фундамент для успешного обучения в школе. </a:t>
            </a:r>
          </a:p>
          <a:p>
            <a:pPr marL="0" indent="0" algn="just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Способствует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познавательной активности - игра создаёт у детей эмоциональный настрой, вызывает положительное отношение к выполняемой деятельности, улучшает работоспособность.</a:t>
            </a:r>
          </a:p>
        </p:txBody>
      </p:sp>
    </p:spTree>
    <p:extLst>
      <p:ext uri="{BB962C8B-B14F-4D97-AF65-F5344CB8AC3E}">
        <p14:creationId xmlns:p14="http://schemas.microsoft.com/office/powerpoint/2010/main" val="140575190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="" xmlns:a16="http://schemas.microsoft.com/office/drawing/2014/main" id="{E36FCB71-8C2A-40EA-BDFA-ED2AF7C879AC}"/>
              </a:ext>
            </a:extLst>
          </p:cNvPr>
          <p:cNvSpPr/>
          <p:nvPr/>
        </p:nvSpPr>
        <p:spPr>
          <a:xfrm>
            <a:off x="3215680" y="260648"/>
            <a:ext cx="8856984" cy="6408712"/>
          </a:xfrm>
          <a:prstGeom prst="roundRect">
            <a:avLst/>
          </a:prstGeom>
          <a:solidFill>
            <a:schemeClr val="bg1">
              <a:alpha val="76000"/>
            </a:schemeClr>
          </a:solidFill>
          <a:ln>
            <a:noFill/>
          </a:ln>
          <a:effectLst>
            <a:glow>
              <a:schemeClr val="accent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39616" y="-99392"/>
            <a:ext cx="9552384" cy="6957392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3200" b="1" dirty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Материалы используемые для изготовления дидактического пособия:</a:t>
            </a:r>
          </a:p>
          <a:p>
            <a:pPr algn="just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Деревянные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заготовки для творчества в форме квадрат (размер 5*5 см.) - 19 шт.;</a:t>
            </a:r>
          </a:p>
          <a:p>
            <a:pPr algn="just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Набор деревянных досок для поделок - 4шт.;</a:t>
            </a:r>
          </a:p>
          <a:p>
            <a:pPr algn="just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Заготовки для творчества формата А4 - 2 шт., формата А5 -1шт.;</a:t>
            </a:r>
          </a:p>
          <a:p>
            <a:pPr algn="just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Заготовки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липовые круглые для творчества - 4 шт.;</a:t>
            </a:r>
          </a:p>
          <a:p>
            <a:pPr algn="just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Фетр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листа (красный, синий, зелёный, коричневый);</a:t>
            </a:r>
          </a:p>
          <a:p>
            <a:pPr algn="just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Мешочки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бархатные с кнопкой 8*8 см - 6 шт.;</a:t>
            </a:r>
          </a:p>
          <a:p>
            <a:pPr algn="just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Мешочки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бархатные 12*15 -  10 шт. (различных цветов);</a:t>
            </a:r>
          </a:p>
          <a:p>
            <a:pPr algn="just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Деревянный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молоточек - 1 шт.;</a:t>
            </a:r>
          </a:p>
          <a:p>
            <a:pPr algn="just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Волшебная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палочка из бука - 1шт.;</a:t>
            </a:r>
          </a:p>
          <a:p>
            <a:pPr algn="just">
              <a:spcBef>
                <a:spcPts val="0"/>
              </a:spcBef>
              <a:buClrTx/>
              <a:buFont typeface="Wingdings" panose="05000000000000000000" pitchFamily="2" charset="2"/>
              <a:buChar char="Ø"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Кубики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деревянные с цифрами - 2 шт.;</a:t>
            </a:r>
          </a:p>
          <a:p>
            <a:endParaRPr lang="ru-RU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pPr lv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algn="just">
              <a:buNone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5757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85E65D0E-B627-4E14-97E4-6B1F6909439A}"/>
              </a:ext>
            </a:extLst>
          </p:cNvPr>
          <p:cNvSpPr/>
          <p:nvPr/>
        </p:nvSpPr>
        <p:spPr>
          <a:xfrm>
            <a:off x="4583832" y="332656"/>
            <a:ext cx="7488832" cy="6408712"/>
          </a:xfrm>
          <a:prstGeom prst="roundRect">
            <a:avLst/>
          </a:prstGeom>
          <a:solidFill>
            <a:schemeClr val="bg1">
              <a:alpha val="76000"/>
            </a:schemeClr>
          </a:solidFill>
          <a:ln>
            <a:noFill/>
          </a:ln>
          <a:effectLst>
            <a:glow>
              <a:schemeClr val="accent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35760" y="166328"/>
            <a:ext cx="8136904" cy="7007088"/>
          </a:xfrm>
        </p:spPr>
        <p:txBody>
          <a:bodyPr>
            <a:noAutofit/>
          </a:bodyPr>
          <a:lstStyle/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Кольцо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бука - 5 шт.;</a:t>
            </a: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Мягкая, вязаная игрушка лисёнок;</a:t>
            </a: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Коробка для хранения - 1 шт.;</a:t>
            </a: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Буквы из бумаги ламинированные - 10 шт.;</a:t>
            </a: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Буквы из фетра - 33 шт.;</a:t>
            </a: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Цифры из фетра разного цвета - (11шт.);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 с нарисованными картинками ламинированные - 30 шт.;</a:t>
            </a: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Ударение (из пластика) - 2 шт.;</a:t>
            </a: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Камень, перо, колокольчик, наушники;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Цветные маркеры, гелевая ручка, простые карандаши, клей;</a:t>
            </a:r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Зажимы для бумаги (40 шт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pPr lv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algn="just">
              <a:buNone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59736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47528" y="0"/>
            <a:ext cx="8363272" cy="54605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2800" b="1" i="1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7170" name="Picture 2" descr="C:\Documents and Settings\Компьютер ДС36\Рабочий стол\Фото 16\1\IMG_20260316_1037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76" y="692696"/>
            <a:ext cx="7416824" cy="55626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41720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83638" y="116632"/>
            <a:ext cx="8208912" cy="1656184"/>
          </a:xfrm>
        </p:spPr>
        <p:txBody>
          <a:bodyPr/>
          <a:lstStyle/>
          <a:p>
            <a:pPr marL="0" indent="0" algn="ctr">
              <a:buNone/>
            </a:pPr>
            <a:r>
              <a:rPr lang="ru-RU" sz="4800" b="1" dirty="0">
                <a:latin typeface="Times New Roman" panose="02020603050405020304" pitchFamily="18" charset="0"/>
                <a:ea typeface="Merriweather Bold" panose="02060503050406030704" pitchFamily="18" charset="-52"/>
                <a:cs typeface="Times New Roman" panose="02020603050405020304" pitchFamily="18" charset="0"/>
              </a:rPr>
              <a:t>Спасибо за внимание!</a:t>
            </a:r>
          </a:p>
          <a:p>
            <a:pPr marL="0" indent="0">
              <a:buNone/>
            </a:pPr>
            <a:endParaRPr lang="ru-RU" sz="5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Documents and Settings\Компьютер ДС36\Рабочий стол\Фото 16\2\IMG_20260317_1543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93492" y="-6724127"/>
            <a:ext cx="3600000" cy="2036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9633" y="21062240"/>
            <a:ext cx="2677037" cy="19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910371"/>
            <a:ext cx="11640616" cy="5947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1559</TotalTime>
  <Words>466</Words>
  <Application>Microsoft Office PowerPoint</Application>
  <PresentationFormat>Произвольный</PresentationFormat>
  <Paragraphs>114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Презентация PowerPoint</vt:lpstr>
      <vt:lpstr>Проблемы современного детства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Практическая значимость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Кто нас защищает. Спасатели МЧС</dc:title>
  <dc:creator>Алексей</dc:creator>
  <cp:lastModifiedBy>Администратор</cp:lastModifiedBy>
  <cp:revision>148</cp:revision>
  <cp:lastPrinted>2026-01-26T03:23:05Z</cp:lastPrinted>
  <dcterms:created xsi:type="dcterms:W3CDTF">2015-01-29T16:03:44Z</dcterms:created>
  <dcterms:modified xsi:type="dcterms:W3CDTF">2026-10-16T07:17:05Z</dcterms:modified>
</cp:coreProperties>
</file>